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6" r:id="rId2"/>
    <p:sldId id="267" r:id="rId3"/>
    <p:sldId id="264" r:id="rId4"/>
    <p:sldId id="273" r:id="rId5"/>
    <p:sldId id="272" r:id="rId6"/>
    <p:sldId id="274" r:id="rId7"/>
    <p:sldId id="275" r:id="rId8"/>
    <p:sldId id="276" r:id="rId9"/>
    <p:sldId id="279" r:id="rId10"/>
    <p:sldId id="278" r:id="rId11"/>
    <p:sldId id="280" r:id="rId12"/>
    <p:sldId id="281" r:id="rId13"/>
    <p:sldId id="283" r:id="rId14"/>
  </p:sldIdLst>
  <p:sldSz cx="9144000" cy="6858000" type="screen4x3"/>
  <p:notesSz cx="6858000" cy="9144000"/>
  <p:defaultTextStyle>
    <a:defPPr>
      <a:defRPr lang="en-US"/>
    </a:defPPr>
    <a:lvl1pPr marL="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36"/>
    <a:srgbClr val="212236"/>
    <a:srgbClr val="E46C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3" autoAdjust="0"/>
    <p:restoredTop sz="53702" autoAdjust="0"/>
  </p:normalViewPr>
  <p:slideViewPr>
    <p:cSldViewPr snapToGrid="0" snapToObjects="1">
      <p:cViewPr varScale="1">
        <p:scale>
          <a:sx n="112" d="100"/>
          <a:sy n="112" d="100"/>
        </p:scale>
        <p:origin x="240" y="192"/>
      </p:cViewPr>
      <p:guideLst>
        <p:guide orient="horz" pos="1620"/>
        <p:guide pos="2160"/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10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BCE51BA-6D86-418C-A45A-0FD03C5923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44CCA1F-BD59-463A-BE45-999C502CB25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E9F983-8963-430F-B2FE-D8FDC1974AAB}" type="datetimeFigureOut">
              <a:rPr lang="en-AU" smtClean="0"/>
              <a:t>29/10/18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F41AC57-05DE-4EA7-B049-827765AF0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1B60033D-883F-4CFD-B24C-BAEB75EC98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86B0BA-1498-4B0B-87D1-FA40CDEB00C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49704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9FB91-72B3-463E-8D44-D1889801833E}" type="datetimeFigureOut">
              <a:rPr lang="en-AU" smtClean="0"/>
              <a:t>29/10/18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B1A01-F464-4F55-8CB9-02B1D999DB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2915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6688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9037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4504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17650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7671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1767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4064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0002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00420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2871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59677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4802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BB1A01-F464-4F55-8CB9-02B1D999DB7B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2166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786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9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50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529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38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27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37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955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730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271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42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B66B8-E8AC-3A48-BD8B-8CC7F06BD453}" type="datetimeFigureOut">
              <a:rPr lang="en-US" smtClean="0"/>
              <a:t>10/29/18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8B563-3EC2-1D4F-B590-65F93E8B5A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952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emf"/><Relationship Id="rId5" Type="http://schemas.openxmlformats.org/officeDocument/2006/relationships/hyperlink" Target="https://cs.gmu.edu/~xwang24/Projects/RPM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7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27737"/>
          <a:stretch/>
        </p:blipFill>
        <p:spPr>
          <a:xfrm>
            <a:off x="-1" y="0"/>
            <a:ext cx="3352801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21100" y="2567750"/>
            <a:ext cx="5078372" cy="4185757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GB" sz="4500" baseline="30000" dirty="0" smtClean="0">
                <a:solidFill>
                  <a:srgbClr val="212236"/>
                </a:solidFill>
                <a:latin typeface="Open Sans"/>
                <a:cs typeface="Open Sans"/>
              </a:rPr>
              <a:t>DATA FUSION AND MACHINE LEARNING II:</a:t>
            </a:r>
          </a:p>
          <a:p>
            <a:pPr algn="r">
              <a:lnSpc>
                <a:spcPct val="120000"/>
              </a:lnSpc>
            </a:pPr>
            <a:endParaRPr lang="en-GB" sz="4500" baseline="30000" dirty="0">
              <a:solidFill>
                <a:srgbClr val="212236"/>
              </a:solidFill>
              <a:latin typeface="Open Sans"/>
              <a:cs typeface="Open Sans"/>
            </a:endParaRPr>
          </a:p>
          <a:p>
            <a:pPr algn="r">
              <a:lnSpc>
                <a:spcPct val="120000"/>
              </a:lnSpc>
            </a:pPr>
            <a:r>
              <a:rPr lang="en-GB" sz="4500" baseline="30000" dirty="0" smtClean="0">
                <a:solidFill>
                  <a:srgbClr val="212236"/>
                </a:solidFill>
                <a:latin typeface="Open Sans"/>
                <a:cs typeface="Open Sans"/>
              </a:rPr>
              <a:t>Recurrent Neural Networks (RNNs)</a:t>
            </a:r>
            <a:endParaRPr lang="en-GB" sz="4800" baseline="30000" dirty="0">
              <a:solidFill>
                <a:srgbClr val="212236"/>
              </a:solidFill>
              <a:latin typeface="Open Sans"/>
              <a:cs typeface="Open Sans"/>
            </a:endParaRPr>
          </a:p>
          <a:p>
            <a:pPr algn="r">
              <a:lnSpc>
                <a:spcPct val="120000"/>
              </a:lnSpc>
            </a:pPr>
            <a:endParaRPr lang="en-GB" sz="1900" baseline="30000" dirty="0" smtClean="0">
              <a:solidFill>
                <a:srgbClr val="212236"/>
              </a:solidFill>
              <a:latin typeface="Open Sans"/>
              <a:cs typeface="Open Sans"/>
            </a:endParaRPr>
          </a:p>
          <a:p>
            <a:pPr algn="r">
              <a:lnSpc>
                <a:spcPct val="120000"/>
              </a:lnSpc>
            </a:pPr>
            <a:r>
              <a:rPr lang="en-GB" baseline="30000" dirty="0" smtClean="0">
                <a:solidFill>
                  <a:srgbClr val="212236"/>
                </a:solidFill>
                <a:latin typeface="Open Sans"/>
                <a:cs typeface="Open Sans"/>
              </a:rPr>
              <a:t>DÉBORA CORRÊA and</a:t>
            </a:r>
            <a:r>
              <a:rPr lang="en-GB" dirty="0" smtClean="0">
                <a:solidFill>
                  <a:srgbClr val="212236"/>
                </a:solidFill>
                <a:latin typeface="Open Sans"/>
                <a:cs typeface="Open Sans"/>
              </a:rPr>
              <a:t> </a:t>
            </a:r>
            <a:r>
              <a:rPr lang="en-GB" baseline="30000" dirty="0" smtClean="0">
                <a:solidFill>
                  <a:srgbClr val="212236"/>
                </a:solidFill>
                <a:latin typeface="Open Sans"/>
                <a:cs typeface="Open Sans"/>
              </a:rPr>
              <a:t>AYHAM ZAITOUNY</a:t>
            </a:r>
            <a:r>
              <a:rPr lang="en-GB" dirty="0" smtClean="0">
                <a:solidFill>
                  <a:srgbClr val="212236"/>
                </a:solidFill>
                <a:latin typeface="Open Sans"/>
                <a:cs typeface="Open Sans"/>
              </a:rPr>
              <a:t> </a:t>
            </a:r>
            <a:endParaRPr lang="en-GB" baseline="30000" dirty="0">
              <a:solidFill>
                <a:srgbClr val="212236"/>
              </a:solidFill>
              <a:latin typeface="Open Sans"/>
              <a:cs typeface="Open Sans"/>
            </a:endParaRPr>
          </a:p>
          <a:p>
            <a:pPr algn="r"/>
            <a:r>
              <a:rPr lang="en-GB" baseline="30000" dirty="0">
                <a:solidFill>
                  <a:srgbClr val="FF0000"/>
                </a:solidFill>
                <a:latin typeface="Open Sans"/>
                <a:cs typeface="Open Sans"/>
              </a:rPr>
              <a:t/>
            </a:r>
            <a:br>
              <a:rPr lang="en-GB" baseline="30000" dirty="0">
                <a:solidFill>
                  <a:srgbClr val="FF0000"/>
                </a:solidFill>
                <a:latin typeface="Open Sans"/>
                <a:cs typeface="Open Sans"/>
              </a:rPr>
            </a:br>
            <a:r>
              <a:rPr lang="en-GB" b="1" baseline="30000" dirty="0" smtClean="0">
                <a:solidFill>
                  <a:srgbClr val="C00000"/>
                </a:solidFill>
                <a:latin typeface="Open Sans"/>
                <a:cs typeface="Open Sans"/>
              </a:rPr>
              <a:t>30 OCT 2018</a:t>
            </a:r>
            <a:endParaRPr lang="en-US" b="1" dirty="0">
              <a:solidFill>
                <a:srgbClr val="C00000"/>
              </a:solidFill>
              <a:latin typeface="Open Sans"/>
              <a:cs typeface="Open Sans"/>
            </a:endParaRPr>
          </a:p>
        </p:txBody>
      </p:sp>
      <p:pic>
        <p:nvPicPr>
          <p:cNvPr id="2" name="Picture 1" descr="Cover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9800" y="864880"/>
            <a:ext cx="5664200" cy="12298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EDEAB251-389B-449A-8A98-DE3CD290697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72" y="864880"/>
            <a:ext cx="2670028" cy="147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713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52" y="124641"/>
            <a:ext cx="8322671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600" baseline="30000" dirty="0" smtClean="0">
                <a:latin typeface="Open Sans"/>
                <a:cs typeface="Open Sans"/>
              </a:rPr>
              <a:t>ADVANCED RNNS </a:t>
            </a:r>
            <a:r>
              <a:rPr lang="mr-IN" sz="3600" baseline="30000" dirty="0" smtClean="0">
                <a:latin typeface="Open Sans"/>
                <a:cs typeface="Open Sans"/>
              </a:rPr>
              <a:t>–</a:t>
            </a:r>
            <a:r>
              <a:rPr lang="en-GB" sz="3600" baseline="30000" dirty="0" smtClean="0">
                <a:latin typeface="Open Sans"/>
                <a:cs typeface="Open Sans"/>
              </a:rPr>
              <a:t> LSTM FORWARD PASS</a:t>
            </a:r>
            <a:endParaRPr lang="en-GB" sz="3600" baseline="30000" dirty="0">
              <a:latin typeface="Open Sans"/>
              <a:cs typeface="Open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430" y="6083320"/>
            <a:ext cx="8938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Variants and improvements:  </a:t>
            </a:r>
          </a:p>
          <a:p>
            <a:r>
              <a:rPr lang="en-US" sz="1200" dirty="0" smtClean="0"/>
              <a:t>F.A</a:t>
            </a:r>
            <a:r>
              <a:rPr lang="en-US" sz="1200" dirty="0"/>
              <a:t>. Gers and J. </a:t>
            </a:r>
            <a:r>
              <a:rPr lang="en-US" sz="1200" dirty="0" err="1"/>
              <a:t>Schmidhuber</a:t>
            </a:r>
            <a:r>
              <a:rPr lang="en-US" sz="1200" dirty="0"/>
              <a:t>, 2000. </a:t>
            </a:r>
            <a:r>
              <a:rPr lang="en-US" sz="1200" dirty="0" smtClean="0"/>
              <a:t>Recurrent </a:t>
            </a:r>
            <a:r>
              <a:rPr lang="en-US" sz="1200" dirty="0"/>
              <a:t>nets that time and </a:t>
            </a:r>
            <a:r>
              <a:rPr lang="en-US" sz="1200" dirty="0" smtClean="0"/>
              <a:t>count.</a:t>
            </a:r>
          </a:p>
          <a:p>
            <a:r>
              <a:rPr lang="en-US" sz="1200" dirty="0" smtClean="0"/>
              <a:t>Gers </a:t>
            </a:r>
            <a:r>
              <a:rPr lang="en-US" sz="1200" dirty="0"/>
              <a:t>et al., 2002, Learning Precise Timing with LSTM Recurrent Networks. </a:t>
            </a:r>
          </a:p>
          <a:p>
            <a:r>
              <a:rPr lang="en-US" sz="1200" dirty="0" err="1" smtClean="0"/>
              <a:t>Zaremba</a:t>
            </a:r>
            <a:r>
              <a:rPr lang="en-US" sz="1200" dirty="0" smtClean="0"/>
              <a:t> </a:t>
            </a:r>
            <a:r>
              <a:rPr lang="en-US" sz="1200" dirty="0"/>
              <a:t>et al., 2015, Recurrent Neural Network Regularization.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67" y="2500630"/>
            <a:ext cx="9003933" cy="31800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652" y="617079"/>
            <a:ext cx="898033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200" dirty="0" smtClean="0"/>
              <a:t>The </a:t>
            </a:r>
            <a:r>
              <a:rPr lang="en-US" sz="2200" dirty="0"/>
              <a:t>cell state </a:t>
            </a:r>
            <a:r>
              <a:rPr lang="en-US" sz="2200" b="1" dirty="0" err="1" smtClean="0"/>
              <a:t>c</a:t>
            </a:r>
            <a:r>
              <a:rPr lang="en-US" sz="2200" baseline="30000" dirty="0" err="1" smtClean="0"/>
              <a:t>t</a:t>
            </a:r>
            <a:r>
              <a:rPr lang="en-US" sz="2200" dirty="0" smtClean="0"/>
              <a:t>  is </a:t>
            </a:r>
            <a:r>
              <a:rPr lang="en-US" sz="2200" dirty="0"/>
              <a:t>the important aspect of the LSTM: it flows the information related to long-term memories</a:t>
            </a:r>
            <a:r>
              <a:rPr lang="en-US" sz="22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endParaRPr lang="en-US" sz="22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200" dirty="0"/>
              <a:t>The short-term state </a:t>
            </a:r>
            <a:r>
              <a:rPr lang="en-US" sz="2200" b="1" dirty="0" err="1" smtClean="0"/>
              <a:t>h</a:t>
            </a:r>
            <a:r>
              <a:rPr lang="en-US" sz="2200" baseline="30000" dirty="0" err="1" smtClean="0"/>
              <a:t>t</a:t>
            </a:r>
            <a:r>
              <a:rPr lang="en-US" sz="2200" dirty="0" smtClean="0"/>
              <a:t> </a:t>
            </a:r>
            <a:r>
              <a:rPr lang="en-US" sz="2200" dirty="0"/>
              <a:t>works similar as the basic RNN cell, and its output goes directly to </a:t>
            </a:r>
            <a:r>
              <a:rPr lang="en-US" sz="2200" b="1" dirty="0" err="1" smtClean="0"/>
              <a:t>y</a:t>
            </a:r>
            <a:r>
              <a:rPr lang="en-US" sz="2200" baseline="30000" dirty="0" err="1" smtClean="0"/>
              <a:t>t</a:t>
            </a:r>
            <a:r>
              <a:rPr lang="en-US" sz="2200" dirty="0" smtClean="0"/>
              <a:t>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5179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52" y="124641"/>
            <a:ext cx="8322671" cy="430883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000" baseline="30000" dirty="0" smtClean="0">
                <a:latin typeface="Open Sans"/>
                <a:cs typeface="Open Sans"/>
              </a:rPr>
              <a:t>ADVANCED RNNS </a:t>
            </a:r>
            <a:r>
              <a:rPr lang="en-GB" sz="3000" baseline="30000" dirty="0">
                <a:latin typeface="Open Sans"/>
                <a:cs typeface="Open Sans"/>
              </a:rPr>
              <a:t>- </a:t>
            </a:r>
            <a:r>
              <a:rPr lang="en-GB" sz="3000" baseline="30000" dirty="0" smtClean="0">
                <a:latin typeface="Open Sans"/>
                <a:cs typeface="Open Sans"/>
              </a:rPr>
              <a:t>GATED RECURRENT UNIT (GRU) CELL</a:t>
            </a:r>
            <a:endParaRPr lang="en-GB" sz="3000" baseline="30000" dirty="0">
              <a:latin typeface="Open Sans"/>
              <a:cs typeface="Open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34290" y="5889785"/>
            <a:ext cx="89382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Cho et al., 2014. Learning Phrase Representations using RNN Encoder–Decoder for Statistical Machine </a:t>
            </a:r>
            <a:r>
              <a:rPr lang="en-US" sz="1200" dirty="0" smtClean="0"/>
              <a:t>Translation.</a:t>
            </a:r>
          </a:p>
          <a:p>
            <a:r>
              <a:rPr lang="en-US" sz="1200" dirty="0" smtClean="0"/>
              <a:t>Cho </a:t>
            </a:r>
            <a:r>
              <a:rPr lang="en-US" sz="1200" dirty="0"/>
              <a:t>et al., 2014. On the Properties of Neural Machine Translation: Encoder - Decoder </a:t>
            </a:r>
            <a:r>
              <a:rPr lang="en-US" sz="1200" dirty="0" smtClean="0"/>
              <a:t>Approaches.</a:t>
            </a:r>
          </a:p>
          <a:p>
            <a:r>
              <a:rPr lang="en-US" sz="1200" dirty="0" smtClean="0"/>
              <a:t>Chung </a:t>
            </a:r>
            <a:r>
              <a:rPr lang="en-US" sz="1200" dirty="0"/>
              <a:t>et al., 2014. Empirical evaluation of gated recurrent neural networks on sequence </a:t>
            </a:r>
            <a:r>
              <a:rPr lang="en-US" sz="1200" dirty="0" smtClean="0"/>
              <a:t>modeling.</a:t>
            </a:r>
          </a:p>
          <a:p>
            <a:r>
              <a:rPr lang="en-US" sz="1200" dirty="0" err="1" smtClean="0"/>
              <a:t>Greff</a:t>
            </a:r>
            <a:r>
              <a:rPr lang="en-US" sz="1200" dirty="0" smtClean="0"/>
              <a:t> </a:t>
            </a:r>
            <a:r>
              <a:rPr lang="en-US" sz="1200" dirty="0"/>
              <a:t>et al., 2015. LSTM: A Search Space Odyssey. </a:t>
            </a:r>
          </a:p>
          <a:p>
            <a:r>
              <a:rPr lang="en-US" sz="1200" dirty="0" err="1" smtClean="0"/>
              <a:t>Jozefowicz</a:t>
            </a:r>
            <a:r>
              <a:rPr lang="en-US" sz="1200" dirty="0" smtClean="0"/>
              <a:t> </a:t>
            </a:r>
            <a:r>
              <a:rPr lang="en-US" sz="1200" dirty="0"/>
              <a:t>et al., 2015. An Empirical Exploration of Recurrent Network Architectures.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652" y="617079"/>
            <a:ext cx="86067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200" dirty="0" smtClean="0"/>
              <a:t>The </a:t>
            </a:r>
            <a:r>
              <a:rPr lang="en-US" sz="2200" dirty="0"/>
              <a:t>GRU cell is a simpler (but effective) variant of the LSTM cell</a:t>
            </a:r>
            <a:r>
              <a:rPr lang="en-US" sz="22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endParaRPr lang="en-US" sz="22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200" dirty="0"/>
              <a:t>GRU and LSTM cells have showed similar results for many tasks.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69" b="2241"/>
          <a:stretch/>
        </p:blipFill>
        <p:spPr>
          <a:xfrm>
            <a:off x="331470" y="1789083"/>
            <a:ext cx="4137660" cy="39002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61" b="1764"/>
          <a:stretch/>
        </p:blipFill>
        <p:spPr>
          <a:xfrm>
            <a:off x="4903470" y="1806514"/>
            <a:ext cx="4130040" cy="391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28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8322671" cy="584771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000" baseline="30000" dirty="0" smtClean="0">
                <a:latin typeface="Open Sans"/>
                <a:cs typeface="Open Sans"/>
              </a:rPr>
              <a:t>TYPES OF RNN</a:t>
            </a:r>
            <a:r>
              <a:rPr lang="en-GB" sz="3000" dirty="0" smtClean="0">
                <a:latin typeface="Open Sans"/>
                <a:cs typeface="Open Sans"/>
              </a:rPr>
              <a:t> </a:t>
            </a:r>
            <a:endParaRPr lang="en-GB" sz="3000" baseline="30000" dirty="0">
              <a:latin typeface="Open Sans"/>
              <a:cs typeface="Open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71" y="1004570"/>
            <a:ext cx="78486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50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7511" y="30706"/>
            <a:ext cx="7406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DISCUSSION: WHAT ARE ANNs POSSIBLE APPLICATIONS IN INDUSTRY?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487515" y="859035"/>
            <a:ext cx="8153565" cy="83099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Use </a:t>
            </a:r>
            <a:r>
              <a:rPr lang="en-US" sz="1600" dirty="0"/>
              <a:t>of satellite images (remote sensing) to map the </a:t>
            </a:r>
            <a:r>
              <a:rPr lang="en-US" sz="1600" dirty="0" smtClean="0"/>
              <a:t>impacts </a:t>
            </a:r>
            <a:r>
              <a:rPr lang="en-US" sz="1600" dirty="0"/>
              <a:t>to the environments</a:t>
            </a:r>
            <a:r>
              <a:rPr lang="en-US" sz="1600" dirty="0" smtClean="0"/>
              <a:t> </a:t>
            </a:r>
            <a:r>
              <a:rPr lang="en-US" sz="1600" dirty="0"/>
              <a:t>of mining </a:t>
            </a:r>
            <a:r>
              <a:rPr lang="en-US" sz="1600" dirty="0" smtClean="0"/>
              <a:t>actives. Aim: identify </a:t>
            </a:r>
            <a:r>
              <a:rPr lang="en-US" sz="1600" dirty="0"/>
              <a:t>locations </a:t>
            </a:r>
            <a:r>
              <a:rPr lang="en-US" sz="1600" dirty="0" smtClean="0"/>
              <a:t>which require attention in </a:t>
            </a:r>
            <a:r>
              <a:rPr lang="en-US" sz="1600" dirty="0"/>
              <a:t>order to prevent extreme impact and </a:t>
            </a:r>
            <a:r>
              <a:rPr lang="en-US" sz="1600" dirty="0" smtClean="0"/>
              <a:t>fine </a:t>
            </a:r>
            <a:r>
              <a:rPr lang="en-US" sz="1600" dirty="0"/>
              <a:t>from the government. </a:t>
            </a:r>
            <a:endParaRPr lang="en-US" sz="1600" b="1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487514" y="2083656"/>
            <a:ext cx="8153566" cy="5847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Real-time </a:t>
            </a:r>
            <a:r>
              <a:rPr lang="en-US" sz="1600" dirty="0"/>
              <a:t>analysis of components in a haul </a:t>
            </a:r>
            <a:r>
              <a:rPr lang="en-US" sz="1600" dirty="0" smtClean="0"/>
              <a:t>truck for </a:t>
            </a:r>
            <a:r>
              <a:rPr lang="en-US" sz="1600" dirty="0"/>
              <a:t>predictive analysis, for instance, to identify </a:t>
            </a:r>
            <a:r>
              <a:rPr lang="en-US" sz="1600" dirty="0" smtClean="0"/>
              <a:t>whether</a:t>
            </a:r>
            <a:r>
              <a:rPr lang="en-US" sz="1600" dirty="0"/>
              <a:t> this component is getting extreme heating when in operation</a:t>
            </a:r>
            <a:r>
              <a:rPr lang="en-US" sz="1600" dirty="0" smtClean="0"/>
              <a:t>. </a:t>
            </a:r>
            <a:endParaRPr lang="en-US" sz="1600" b="1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487513" y="3083090"/>
            <a:ext cx="8153567" cy="33855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/>
              <a:t>Given images from minerals, </a:t>
            </a:r>
            <a:r>
              <a:rPr lang="en-US" sz="1600" dirty="0" smtClean="0"/>
              <a:t>identify </a:t>
            </a:r>
            <a:r>
              <a:rPr lang="en-US" sz="1600" dirty="0"/>
              <a:t>the quality of such </a:t>
            </a:r>
            <a:r>
              <a:rPr lang="en-US" sz="1600" dirty="0" smtClean="0"/>
              <a:t>materials</a:t>
            </a:r>
            <a:r>
              <a:rPr lang="en-US" sz="1600" dirty="0"/>
              <a:t>.</a:t>
            </a:r>
            <a:endParaRPr lang="en-US" sz="1600" b="1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87512" y="3840142"/>
            <a:ext cx="8153568" cy="5847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/>
              <a:t>Identification of high risk areas for slips, trips and falls in order to assist with workers' security. </a:t>
            </a:r>
            <a:endParaRPr lang="en-US" sz="1600" b="1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487511" y="4646265"/>
            <a:ext cx="8153569" cy="33855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/>
              <a:t> </a:t>
            </a:r>
            <a:r>
              <a:rPr lang="en-US" sz="1600" dirty="0" smtClean="0"/>
              <a:t>Preventive analysis of fires </a:t>
            </a:r>
            <a:r>
              <a:rPr lang="en-US" sz="1600" dirty="0"/>
              <a:t>in underground </a:t>
            </a:r>
            <a:r>
              <a:rPr lang="en-US" sz="1600" dirty="0" smtClean="0"/>
              <a:t>mines.</a:t>
            </a:r>
            <a:r>
              <a:rPr lang="en-US" sz="1600" dirty="0"/>
              <a:t> </a:t>
            </a:r>
            <a:endParaRPr lang="en-US" sz="1600" b="1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487510" y="5279366"/>
            <a:ext cx="8153570" cy="33855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/>
              <a:t> </a:t>
            </a:r>
            <a:r>
              <a:rPr lang="en-US" sz="1600" dirty="0" smtClean="0"/>
              <a:t>Prediction of sky clearness and solar radiations for solar energy applications. </a:t>
            </a:r>
            <a:endParaRPr lang="en-US" sz="1600" b="1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487510" y="5944085"/>
            <a:ext cx="8153570" cy="33855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/>
              <a:t> </a:t>
            </a:r>
            <a:r>
              <a:rPr lang="en-US" sz="1600" dirty="0" smtClean="0"/>
              <a:t>Forecast of electrical energy consumption. </a:t>
            </a:r>
            <a:endParaRPr lang="en-US" sz="1600" b="1" dirty="0" smtClean="0"/>
          </a:p>
        </p:txBody>
      </p:sp>
    </p:spTree>
    <p:extLst>
      <p:ext uri="{BB962C8B-B14F-4D97-AF65-F5344CB8AC3E}">
        <p14:creationId xmlns:p14="http://schemas.microsoft.com/office/powerpoint/2010/main" val="1044876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35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652" y="124641"/>
            <a:ext cx="8322671" cy="574512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pt-BR" sz="4400" baseline="30000" dirty="0" smtClean="0">
                <a:solidFill>
                  <a:srgbClr val="212236"/>
                </a:solidFill>
                <a:latin typeface="Open Sans"/>
                <a:cs typeface="Open Sans"/>
              </a:rPr>
              <a:t>WHEN TO USE SEQUENCE MODELS?</a:t>
            </a:r>
            <a:endParaRPr lang="en-GB" sz="4200" baseline="30000" dirty="0">
              <a:latin typeface="Open Sans"/>
              <a:cs typeface="Open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2895" y="732354"/>
            <a:ext cx="8979509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100" dirty="0"/>
              <a:t>Temporal dynamics connecting data samples are important</a:t>
            </a:r>
            <a:r>
              <a:rPr lang="en-US" sz="21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100" dirty="0"/>
              <a:t>Context is important: past samples or decisions influence current predictions</a:t>
            </a:r>
            <a:r>
              <a:rPr lang="en-US" sz="21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100" dirty="0"/>
              <a:t>Share features  across different positions of the data is important.  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9951"/>
            <a:ext cx="9144000" cy="29987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49985" y="6195060"/>
            <a:ext cx="89196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1 - </a:t>
            </a:r>
            <a:r>
              <a:rPr lang="en-US" sz="1000" dirty="0" err="1"/>
              <a:t>Chandola</a:t>
            </a:r>
            <a:r>
              <a:rPr lang="en-US" sz="1000" dirty="0"/>
              <a:t> V, Banerjee A, Kumar V. Anomaly detection: A survey. ACM computing surveys (CSUR). 2009 Jul 1;41(3):</a:t>
            </a:r>
            <a:r>
              <a:rPr lang="en-US" sz="1000" dirty="0" smtClean="0"/>
              <a:t>15.</a:t>
            </a:r>
          </a:p>
          <a:p>
            <a:r>
              <a:rPr lang="en-US" sz="1000" dirty="0" smtClean="0"/>
              <a:t>2 </a:t>
            </a:r>
            <a:r>
              <a:rPr lang="en-US" sz="1000" dirty="0"/>
              <a:t>- </a:t>
            </a:r>
            <a:r>
              <a:rPr lang="en-US" sz="1000" dirty="0" err="1"/>
              <a:t>Mirikitani</a:t>
            </a:r>
            <a:r>
              <a:rPr lang="en-US" sz="1000" dirty="0"/>
              <a:t> DT, </a:t>
            </a:r>
            <a:r>
              <a:rPr lang="en-US" sz="1000" dirty="0" err="1"/>
              <a:t>Nikolaev</a:t>
            </a:r>
            <a:r>
              <a:rPr lang="en-US" sz="1000" dirty="0"/>
              <a:t> N. Recursive </a:t>
            </a:r>
            <a:r>
              <a:rPr lang="en-US" sz="1000" dirty="0" err="1"/>
              <a:t>bayesian</a:t>
            </a:r>
            <a:r>
              <a:rPr lang="en-US" sz="1000" dirty="0"/>
              <a:t> recurrent neural networks for time-series modeling. IEEE Transactions on Neural Networks. 2010 Feb;21(2):262-74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3 - </a:t>
            </a:r>
            <a:r>
              <a:rPr lang="en-US" sz="1000" dirty="0">
                <a:hlinkClick r:id="rId5"/>
              </a:rPr>
              <a:t>https://cs.gmu.edu/~</a:t>
            </a:r>
            <a:r>
              <a:rPr lang="en-US" sz="1000" dirty="0" smtClean="0">
                <a:hlinkClick r:id="rId5"/>
              </a:rPr>
              <a:t>xwang24/Projects/RPM.html</a:t>
            </a:r>
            <a:endParaRPr lang="en-US" sz="1000" dirty="0" smtClean="0"/>
          </a:p>
          <a:p>
            <a:r>
              <a:rPr lang="en-US" sz="1000" dirty="0" smtClean="0"/>
              <a:t>4 - </a:t>
            </a:r>
            <a:r>
              <a:rPr lang="en-US" sz="1000" dirty="0"/>
              <a:t>Zak, G,  et al. Application of ARMA modelling and alpha-stable distribution for local damage detection in bearings, </a:t>
            </a:r>
            <a:r>
              <a:rPr lang="en-US" sz="1000" dirty="0" err="1"/>
              <a:t>Diagnostyka</a:t>
            </a:r>
            <a:r>
              <a:rPr lang="en-US" sz="1000" dirty="0"/>
              <a:t>, </a:t>
            </a:r>
            <a:r>
              <a:rPr lang="en-US" sz="1000" dirty="0" smtClean="0"/>
              <a:t>2014.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5469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52" y="124641"/>
            <a:ext cx="8322671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600" baseline="30000" dirty="0" smtClean="0">
                <a:latin typeface="Open Sans"/>
                <a:cs typeface="Open Sans"/>
              </a:rPr>
              <a:t>THE RECURRENT NEURAL NETWORK MODEL</a:t>
            </a:r>
            <a:endParaRPr lang="en-GB" sz="3600" baseline="30000" dirty="0">
              <a:latin typeface="Open Sans"/>
              <a:cs typeface="Open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603609"/>
            <a:ext cx="5895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Source: </a:t>
            </a:r>
            <a:r>
              <a:rPr lang="en-US" sz="1400" dirty="0"/>
              <a:t>Hands on Machine Learning with </a:t>
            </a:r>
            <a:r>
              <a:rPr lang="en-US" sz="1400" dirty="0" err="1"/>
              <a:t>Scikit</a:t>
            </a:r>
            <a:r>
              <a:rPr lang="en-US" sz="1400" dirty="0"/>
              <a:t>-Learn and </a:t>
            </a:r>
            <a:r>
              <a:rPr lang="en-US" sz="1400" dirty="0" err="1"/>
              <a:t>TensorFlow</a:t>
            </a:r>
            <a:r>
              <a:rPr lang="en-US" sz="1400" dirty="0"/>
              <a:t>, </a:t>
            </a:r>
            <a:r>
              <a:rPr lang="en-US" sz="1400" dirty="0" smtClean="0"/>
              <a:t>Cap. 14.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83653" y="666423"/>
            <a:ext cx="88774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200" dirty="0"/>
              <a:t>Similar to their feedforward counterpart, but including loop connections, </a:t>
            </a:r>
            <a:r>
              <a:rPr lang="en-US" sz="2200" dirty="0" smtClean="0"/>
              <a:t>allowing </a:t>
            </a:r>
            <a:r>
              <a:rPr lang="en-US" sz="2200" dirty="0"/>
              <a:t>information to persist.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290" y="1693886"/>
            <a:ext cx="1107824" cy="20961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64" y="4064304"/>
            <a:ext cx="4441530" cy="17277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850" y="1492246"/>
            <a:ext cx="3434273" cy="25477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153" y="4171640"/>
            <a:ext cx="3604970" cy="18415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109293" y="5828474"/>
            <a:ext cx="2661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Unrolled recurrent neuron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273502" y="6002850"/>
            <a:ext cx="3525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/>
              <a:t>Layer of unrolled recurrent neurons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274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617079"/>
            <a:ext cx="9144000" cy="6279266"/>
          </a:xfrm>
          <a:prstGeom prst="rect">
            <a:avLst/>
          </a:prstGeom>
        </p:spPr>
      </p:pic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0" y="6603609"/>
            <a:ext cx="5895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Source: </a:t>
            </a:r>
            <a:r>
              <a:rPr lang="en-US" sz="1400" dirty="0"/>
              <a:t>Hands on Machine Learning with </a:t>
            </a:r>
            <a:r>
              <a:rPr lang="en-US" sz="1400" dirty="0" err="1"/>
              <a:t>Scikit</a:t>
            </a:r>
            <a:r>
              <a:rPr lang="en-US" sz="1400" dirty="0"/>
              <a:t>-Learn and </a:t>
            </a:r>
            <a:r>
              <a:rPr lang="en-US" sz="1400" dirty="0" err="1"/>
              <a:t>TensorFlow</a:t>
            </a:r>
            <a:r>
              <a:rPr lang="en-US" sz="1400" dirty="0"/>
              <a:t>, </a:t>
            </a:r>
            <a:r>
              <a:rPr lang="en-US" sz="1400" dirty="0" smtClean="0"/>
              <a:t>Cap. 14.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83652" y="124641"/>
            <a:ext cx="8322671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600" baseline="30000" dirty="0" smtClean="0">
                <a:latin typeface="Open Sans"/>
                <a:cs typeface="Open Sans"/>
              </a:rPr>
              <a:t>THE RNN COMPUTATIONS</a:t>
            </a:r>
            <a:endParaRPr lang="en-GB" sz="3600" baseline="30000" dirty="0">
              <a:latin typeface="Open Sans"/>
              <a:cs typeface="Open San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900" y="625968"/>
            <a:ext cx="3086100" cy="20957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63390"/>
            <a:ext cx="3263273" cy="223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73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52" y="124641"/>
            <a:ext cx="8322671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600" baseline="30000" dirty="0" smtClean="0">
                <a:latin typeface="Open Sans"/>
                <a:cs typeface="Open Sans"/>
              </a:rPr>
              <a:t>THE RNN COMPUTATIONS</a:t>
            </a:r>
            <a:endParaRPr lang="en-GB" sz="3600" baseline="30000" dirty="0">
              <a:latin typeface="Open Sans"/>
              <a:cs typeface="Open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603609"/>
            <a:ext cx="5895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Source: </a:t>
            </a:r>
            <a:r>
              <a:rPr lang="en-US" sz="1400" dirty="0"/>
              <a:t>Hands on Machine Learning with </a:t>
            </a:r>
            <a:r>
              <a:rPr lang="en-US" sz="1400" dirty="0" err="1"/>
              <a:t>Scikit</a:t>
            </a:r>
            <a:r>
              <a:rPr lang="en-US" sz="1400" dirty="0"/>
              <a:t>-Learn and </a:t>
            </a:r>
            <a:r>
              <a:rPr lang="en-US" sz="1400" dirty="0" err="1"/>
              <a:t>TensorFlow</a:t>
            </a:r>
            <a:r>
              <a:rPr lang="en-US" sz="1400" dirty="0"/>
              <a:t>, </a:t>
            </a:r>
            <a:r>
              <a:rPr lang="en-US" sz="1400" dirty="0" smtClean="0"/>
              <a:t>Cap. 14.</a:t>
            </a:r>
            <a:endParaRPr lang="en-US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6461"/>
            <a:ext cx="9144000" cy="562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63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52" y="124641"/>
            <a:ext cx="8322671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600" baseline="30000" dirty="0" smtClean="0">
                <a:latin typeface="Open Sans"/>
                <a:cs typeface="Open Sans"/>
              </a:rPr>
              <a:t>BACKPROPAGATION THROUGH TIME</a:t>
            </a:r>
            <a:endParaRPr lang="en-GB" sz="3600" baseline="30000" dirty="0">
              <a:latin typeface="Open Sans"/>
              <a:cs typeface="Open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603609"/>
            <a:ext cx="60387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P. J. </a:t>
            </a:r>
            <a:r>
              <a:rPr lang="en-US" sz="1400" dirty="0" err="1"/>
              <a:t>Werbos</a:t>
            </a:r>
            <a:r>
              <a:rPr lang="en-US" sz="1400" dirty="0"/>
              <a:t>, 1990. Backpropagation through time: what it does and how to do </a:t>
            </a:r>
            <a:r>
              <a:rPr lang="en-US" sz="1400" dirty="0" smtClean="0"/>
              <a:t>it.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60793" y="735003"/>
            <a:ext cx="917464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Forward pass: </a:t>
            </a:r>
            <a:r>
              <a:rPr lang="en-US" sz="2200" dirty="0"/>
              <a:t>Training instances are fed to the network and output are </a:t>
            </a:r>
            <a:r>
              <a:rPr lang="en-US" sz="2200" dirty="0" smtClean="0"/>
              <a:t>computed.</a:t>
            </a:r>
          </a:p>
          <a:p>
            <a:endParaRPr lang="en-US" sz="2200" dirty="0" smtClean="0"/>
          </a:p>
          <a:p>
            <a:r>
              <a:rPr lang="en-US" sz="2200" b="1" dirty="0"/>
              <a:t>Backward pass: </a:t>
            </a:r>
            <a:r>
              <a:rPr lang="en-US" sz="2200" dirty="0"/>
              <a:t>Measures the error </a:t>
            </a:r>
            <a:r>
              <a:rPr lang="en-US" sz="2200" dirty="0" smtClean="0"/>
              <a:t>gradients (in all time steps) </a:t>
            </a:r>
            <a:r>
              <a:rPr lang="en-US" sz="2200" dirty="0"/>
              <a:t>with respect to all parameters in the network by (back)propagating the error gradient.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790" y="2854176"/>
            <a:ext cx="5029200" cy="343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45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52" y="124641"/>
            <a:ext cx="8322671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600" baseline="30000" dirty="0" smtClean="0">
                <a:latin typeface="Open Sans"/>
                <a:cs typeface="Open Sans"/>
              </a:rPr>
              <a:t>VANISHING GRADIENTS</a:t>
            </a:r>
            <a:endParaRPr lang="en-GB" sz="3600" baseline="30000" dirty="0">
              <a:latin typeface="Open Sans"/>
              <a:cs typeface="Open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14790"/>
            <a:ext cx="8938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Pascanu</a:t>
            </a:r>
            <a:r>
              <a:rPr lang="en-US" sz="1200" dirty="0"/>
              <a:t> et al., 2013. On the difficulty of training recurrent neural networks. </a:t>
            </a:r>
          </a:p>
          <a:p>
            <a:r>
              <a:rPr lang="en-US" sz="1200" dirty="0" smtClean="0"/>
              <a:t>Sentence </a:t>
            </a:r>
            <a:r>
              <a:rPr lang="en-US" sz="1200" dirty="0"/>
              <a:t>examples from </a:t>
            </a:r>
            <a:r>
              <a:rPr lang="en-US" sz="1200" dirty="0" smtClean="0"/>
              <a:t>https</a:t>
            </a:r>
            <a:r>
              <a:rPr lang="en-US" sz="1200" dirty="0"/>
              <a:t>://</a:t>
            </a:r>
            <a:r>
              <a:rPr lang="en-US" sz="1200" dirty="0" smtClean="0"/>
              <a:t>cs224d.stanford.edu/</a:t>
            </a:r>
            <a:r>
              <a:rPr lang="en-US" sz="1200" dirty="0" err="1" smtClean="0"/>
              <a:t>lecture_notes</a:t>
            </a:r>
            <a:r>
              <a:rPr lang="en-US" sz="1200" dirty="0" smtClean="0"/>
              <a:t>/LectureNotes4.pdf.</a:t>
            </a:r>
            <a:endParaRPr lang="en-US" sz="1200" dirty="0"/>
          </a:p>
        </p:txBody>
      </p:sp>
      <p:sp>
        <p:nvSpPr>
          <p:cNvPr id="2" name="TextBox 1"/>
          <p:cNvSpPr txBox="1"/>
          <p:nvPr/>
        </p:nvSpPr>
        <p:spPr>
          <a:xfrm>
            <a:off x="83652" y="735003"/>
            <a:ext cx="8616461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A basic RNN algorithm very often runs into vanishing gradient problems</a:t>
            </a:r>
            <a:r>
              <a:rPr lang="en-US" sz="2200" dirty="0" smtClean="0"/>
              <a:t>.</a:t>
            </a:r>
          </a:p>
          <a:p>
            <a:endParaRPr lang="en-US" sz="22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200" dirty="0"/>
              <a:t>To train it on long sequences, many time steps make the unrolled RNN </a:t>
            </a:r>
            <a:endParaRPr lang="en-US" sz="2200" dirty="0" smtClean="0"/>
          </a:p>
          <a:p>
            <a:r>
              <a:rPr lang="en-US" sz="2200" dirty="0" smtClean="0"/>
              <a:t>similar </a:t>
            </a:r>
            <a:r>
              <a:rPr lang="en-US" sz="2200" dirty="0"/>
              <a:t>to a very deep network</a:t>
            </a:r>
            <a:r>
              <a:rPr lang="en-US" sz="2200" dirty="0" smtClean="0"/>
              <a:t>.</a:t>
            </a:r>
          </a:p>
          <a:p>
            <a:endParaRPr lang="en-US" sz="22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200" dirty="0"/>
              <a:t>The gradients get smaller and smaller as GD goes down to the lower </a:t>
            </a:r>
            <a:endParaRPr lang="en-US" sz="2200" dirty="0" smtClean="0"/>
          </a:p>
          <a:p>
            <a:r>
              <a:rPr lang="en-US" sz="2200" dirty="0" smtClean="0"/>
              <a:t>layers </a:t>
            </a:r>
            <a:r>
              <a:rPr lang="en-US" sz="2200" dirty="0"/>
              <a:t>- for which connection weights remain practically unchanged.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742" y="4911276"/>
            <a:ext cx="4697637" cy="14985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4004"/>
            <a:ext cx="9144000" cy="885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20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52" y="124641"/>
            <a:ext cx="8322671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600" baseline="30000" dirty="0" smtClean="0">
                <a:latin typeface="Open Sans"/>
                <a:cs typeface="Open Sans"/>
              </a:rPr>
              <a:t>ADVANCED RNNS</a:t>
            </a:r>
            <a:endParaRPr lang="en-GB" sz="3600" baseline="30000" dirty="0">
              <a:latin typeface="Open Sans"/>
              <a:cs typeface="Open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" y="785295"/>
            <a:ext cx="8982854" cy="535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75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nternalhead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17"/>
            <a:ext cx="9144000" cy="603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52" y="124641"/>
            <a:ext cx="8322671" cy="430883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r>
              <a:rPr lang="en-GB" sz="3000" baseline="30000" dirty="0" smtClean="0">
                <a:latin typeface="Open Sans"/>
                <a:cs typeface="Open Sans"/>
              </a:rPr>
              <a:t>ADVANCED RNNS </a:t>
            </a:r>
            <a:r>
              <a:rPr lang="mr-IN" sz="3000" baseline="30000" dirty="0" smtClean="0">
                <a:latin typeface="Open Sans"/>
                <a:cs typeface="Open Sans"/>
              </a:rPr>
              <a:t>–</a:t>
            </a:r>
            <a:r>
              <a:rPr lang="en-GB" sz="3000" baseline="30000" dirty="0" smtClean="0">
                <a:latin typeface="Open Sans"/>
                <a:cs typeface="Open Sans"/>
              </a:rPr>
              <a:t> LONG SHORT-TERM MEMORY (LSTM)</a:t>
            </a:r>
            <a:endParaRPr lang="en-GB" sz="3000" baseline="30000" dirty="0">
              <a:latin typeface="Open Sans"/>
              <a:cs typeface="Open Sans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8579" y="1430926"/>
            <a:ext cx="9075421" cy="5251325"/>
            <a:chOff x="68579" y="905146"/>
            <a:chExt cx="9075421" cy="525132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79" y="905146"/>
              <a:ext cx="9075421" cy="5251325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205740" y="5554980"/>
              <a:ext cx="4171950" cy="6014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4290" y="6209050"/>
            <a:ext cx="8938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S. </a:t>
            </a:r>
            <a:r>
              <a:rPr lang="en-US" sz="1200" dirty="0" err="1"/>
              <a:t>Hochreiter</a:t>
            </a:r>
            <a:r>
              <a:rPr lang="en-US" sz="1200" dirty="0"/>
              <a:t> and J. </a:t>
            </a:r>
            <a:r>
              <a:rPr lang="en-US" sz="1200" dirty="0" err="1"/>
              <a:t>Schmidhuber</a:t>
            </a:r>
            <a:r>
              <a:rPr lang="en-US" sz="1200" dirty="0"/>
              <a:t>, 1997. Long Short-term Memory. </a:t>
            </a:r>
          </a:p>
          <a:p>
            <a:r>
              <a:rPr lang="en-US" sz="1200" dirty="0" smtClean="0"/>
              <a:t>Gers </a:t>
            </a:r>
            <a:r>
              <a:rPr lang="en-US" sz="1200" dirty="0"/>
              <a:t>et al., 1999. Learning to forget: continual prediction with LSTM</a:t>
            </a:r>
            <a:r>
              <a:rPr lang="en-US" sz="1200" dirty="0" smtClean="0"/>
              <a:t>.</a:t>
            </a:r>
            <a:r>
              <a:rPr lang="en-US" sz="1200" dirty="0"/>
              <a:t>	</a:t>
            </a:r>
          </a:p>
          <a:p>
            <a:r>
              <a:rPr lang="en-US" sz="1200" dirty="0" smtClean="0"/>
              <a:t>http</a:t>
            </a:r>
            <a:r>
              <a:rPr lang="en-US" sz="1200" dirty="0"/>
              <a:t>://</a:t>
            </a:r>
            <a:r>
              <a:rPr lang="en-US" sz="1200" dirty="0" err="1" smtClean="0"/>
              <a:t>colah.github.io</a:t>
            </a:r>
            <a:r>
              <a:rPr lang="en-US" sz="1200" dirty="0" smtClean="0"/>
              <a:t>/posts/2015-08-Understanding-LSTMs</a:t>
            </a:r>
            <a:endParaRPr 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3652" y="617079"/>
            <a:ext cx="86067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200" dirty="0"/>
              <a:t>The LSTM cell learns long-term dependencies in the data, and </a:t>
            </a:r>
            <a:r>
              <a:rPr lang="en-US" sz="2200" dirty="0" smtClean="0"/>
              <a:t>training </a:t>
            </a:r>
            <a:r>
              <a:rPr lang="en-US" sz="2200" dirty="0"/>
              <a:t>usually converge faster than with the basic RNNs.</a:t>
            </a:r>
          </a:p>
        </p:txBody>
      </p:sp>
    </p:spTree>
    <p:extLst>
      <p:ext uri="{BB962C8B-B14F-4D97-AF65-F5344CB8AC3E}">
        <p14:creationId xmlns:p14="http://schemas.microsoft.com/office/powerpoint/2010/main" val="169721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25241</TotalTime>
  <Words>759</Words>
  <Application>Microsoft Macintosh PowerPoint</Application>
  <PresentationFormat>On-screen Show (4:3)</PresentationFormat>
  <Paragraphs>83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Erwin Ludwig</dc:creator>
  <cp:lastModifiedBy>Debora</cp:lastModifiedBy>
  <cp:revision>160</cp:revision>
  <dcterms:created xsi:type="dcterms:W3CDTF">2017-11-17T07:04:42Z</dcterms:created>
  <dcterms:modified xsi:type="dcterms:W3CDTF">2018-10-29T14:49:10Z</dcterms:modified>
</cp:coreProperties>
</file>